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Default Extension="wdp" ContentType="image/vnd.ms-photo"/>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442" r:id="rId42"/>
    <p:sldId id="384" r:id="rId43"/>
    <p:sldId id="389" r:id="rId44"/>
    <p:sldId id="390" r:id="rId45"/>
    <p:sldId id="391" r:id="rId46"/>
    <p:sldId id="392" r:id="rId47"/>
    <p:sldId id="342" r:id="rId48"/>
    <p:sldId id="406" r:id="rId49"/>
    <p:sldId id="395" r:id="rId50"/>
    <p:sldId id="407" r:id="rId51"/>
    <p:sldId id="393" r:id="rId52"/>
    <p:sldId id="401" r:id="rId53"/>
    <p:sldId id="382" r:id="rId54"/>
    <p:sldId id="411" r:id="rId55"/>
    <p:sldId id="412" r:id="rId56"/>
    <p:sldId id="413" r:id="rId57"/>
    <p:sldId id="414" r:id="rId58"/>
    <p:sldId id="415" r:id="rId59"/>
    <p:sldId id="416" r:id="rId60"/>
    <p:sldId id="419" r:id="rId61"/>
    <p:sldId id="420" r:id="rId62"/>
    <p:sldId id="418" r:id="rId63"/>
    <p:sldId id="421" r:id="rId64"/>
    <p:sldId id="422" r:id="rId65"/>
    <p:sldId id="409" r:id="rId66"/>
    <p:sldId id="298" r:id="rId67"/>
    <p:sldId id="299" r:id="rId68"/>
    <p:sldId id="300" r:id="rId69"/>
    <p:sldId id="301" r:id="rId70"/>
    <p:sldId id="302" r:id="rId71"/>
    <p:sldId id="303" r:id="rId72"/>
    <p:sldId id="304" r:id="rId73"/>
    <p:sldId id="305" r:id="rId74"/>
    <p:sldId id="374" r:id="rId75"/>
    <p:sldId id="308" r:id="rId76"/>
    <p:sldId id="360" r:id="rId77"/>
    <p:sldId id="430" r:id="rId78"/>
    <p:sldId id="273" r:id="rId79"/>
    <p:sldId id="367" r:id="rId80"/>
    <p:sldId id="425" r:id="rId81"/>
    <p:sldId id="354" r:id="rId82"/>
    <p:sldId id="428" r:id="rId83"/>
    <p:sldId id="353" r:id="rId84"/>
    <p:sldId id="426" r:id="rId85"/>
    <p:sldId id="429" r:id="rId86"/>
    <p:sldId id="356" r:id="rId87"/>
    <p:sldId id="357" r:id="rId88"/>
    <p:sldId id="359" r:id="rId89"/>
    <p:sldId id="295" r:id="rId90"/>
    <p:sldId id="321" r:id="rId91"/>
    <p:sldId id="364" r:id="rId92"/>
    <p:sldId id="365" r:id="rId93"/>
    <p:sldId id="366" r:id="rId94"/>
    <p:sldId id="375" r:id="rId95"/>
    <p:sldId id="309" r:id="rId96"/>
    <p:sldId id="322" r:id="rId97"/>
    <p:sldId id="404" r:id="rId98"/>
    <p:sldId id="405" r:id="rId99"/>
    <p:sldId id="402" r:id="rId100"/>
    <p:sldId id="403" r:id="rId101"/>
    <p:sldId id="310" r:id="rId102"/>
    <p:sldId id="344" r:id="rId103"/>
    <p:sldId id="345" r:id="rId104"/>
    <p:sldId id="323" r:id="rId105"/>
    <p:sldId id="311" r:id="rId106"/>
    <p:sldId id="317" r:id="rId107"/>
    <p:sldId id="376" r:id="rId108"/>
    <p:sldId id="318" r:id="rId109"/>
    <p:sldId id="432" r:id="rId110"/>
    <p:sldId id="433" r:id="rId111"/>
    <p:sldId id="434" r:id="rId112"/>
    <p:sldId id="435" r:id="rId113"/>
    <p:sldId id="436" r:id="rId114"/>
    <p:sldId id="437" r:id="rId115"/>
    <p:sldId id="438" r:id="rId116"/>
    <p:sldId id="439" r:id="rId117"/>
    <p:sldId id="441" r:id="rId118"/>
    <p:sldId id="440" r:id="rId119"/>
    <p:sldId id="324" r:id="rId120"/>
    <p:sldId id="328" r:id="rId121"/>
    <p:sldId id="362" r:id="rId122"/>
    <p:sldId id="361" r:id="rId123"/>
    <p:sldId id="368" r:id="rId124"/>
    <p:sldId id="319" r:id="rId125"/>
    <p:sldId id="325" r:id="rId126"/>
    <p:sldId id="377" r:id="rId127"/>
    <p:sldId id="339" r:id="rId128"/>
    <p:sldId id="358" r:id="rId129"/>
    <p:sldId id="340" r:id="rId130"/>
    <p:sldId id="400" r:id="rId131"/>
    <p:sldId id="338" r:id="rId132"/>
    <p:sldId id="329" r:id="rId133"/>
    <p:sldId id="330" r:id="rId134"/>
    <p:sldId id="331" r:id="rId135"/>
    <p:sldId id="332" r:id="rId136"/>
    <p:sldId id="333" r:id="rId137"/>
    <p:sldId id="334" r:id="rId138"/>
    <p:sldId id="335" r:id="rId139"/>
    <p:sldId id="336" r:id="rId140"/>
    <p:sldId id="337" r:id="rId141"/>
    <p:sldId id="296" r:id="rId142"/>
    <p:sldId id="399" r:id="rId143"/>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7400"/>
    <a:srgbClr val="00B7FF"/>
    <a:srgbClr val="00FF00"/>
    <a:srgbClr val="00DB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75" d="100"/>
          <a:sy n="75" d="100"/>
        </p:scale>
        <p:origin x="-2628" y="-121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10/1/2012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xmlns=""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Wie entscheidet man, ob etwas</a:t>
            </a:r>
            <a:r>
              <a:rPr lang="de-DE" baseline="0" dirty="0" smtClean="0"/>
              <a:t> einfach ist? </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01.10.2012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01.10.2012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War stories</a:t>
            </a:r>
            <a:endParaRPr lang="en-US" dirty="0"/>
          </a:p>
        </p:txBody>
      </p:sp>
      <p:sp>
        <p:nvSpPr>
          <p:cNvPr id="4" name="Textplatzhalter 3"/>
          <p:cNvSpPr>
            <a:spLocks noGrp="1"/>
          </p:cNvSpPr>
          <p:nvPr>
            <p:ph type="body" sz="quarter" idx="11"/>
          </p:nvPr>
        </p:nvSpPr>
        <p:spPr/>
        <p:txBody>
          <a:bodyPr/>
          <a:lstStyle/>
          <a:p>
            <a:r>
              <a:rPr lang="en-US" dirty="0" smtClean="0"/>
              <a:t>Also </a:t>
            </a:r>
            <a:r>
              <a:rPr lang="en-US" dirty="0" err="1" smtClean="0"/>
              <a:t>ich</a:t>
            </a:r>
            <a:r>
              <a:rPr lang="en-US" dirty="0" smtClean="0"/>
              <a:t> </a:t>
            </a:r>
            <a:r>
              <a:rPr lang="en-US" dirty="0" err="1" smtClean="0"/>
              <a:t>hab</a:t>
            </a:r>
            <a:r>
              <a:rPr lang="en-US" dirty="0" smtClean="0"/>
              <a:t> </a:t>
            </a:r>
            <a:r>
              <a:rPr lang="en-US" dirty="0" err="1" smtClean="0"/>
              <a:t>da</a:t>
            </a:r>
            <a:r>
              <a:rPr lang="en-US" dirty="0" smtClean="0"/>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a:t>
            </a:r>
            <a:r>
              <a:rPr lang="en-US" sz="4400" dirty="0" smtClean="0">
                <a:latin typeface="Roboto" pitchFamily="2" charset="0"/>
                <a:ea typeface="Roboto" pitchFamily="2" charset="0"/>
              </a:rPr>
              <a:t>Software</a:t>
            </a:r>
            <a:r>
              <a:rPr lang="en-US" sz="4400" dirty="0" smtClean="0">
                <a:solidFill>
                  <a:schemeClr val="tx1">
                    <a:lumMod val="50000"/>
                    <a:lumOff val="50000"/>
                  </a:schemeClr>
                </a:solidFill>
                <a:latin typeface="Roboto" pitchFamily="2" charset="0"/>
                <a:ea typeface="Roboto" pitchFamily="2" charset="0"/>
              </a:rPr>
              <a:t>,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rgbClr val="FF00FF"/>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zwei</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latin typeface="Roboto" pitchFamily="2" charset="0"/>
                <a:ea typeface="Roboto" pitchFamily="2" charset="0"/>
              </a:rPr>
              <a:t>zu</a:t>
            </a:r>
            <a:r>
              <a:rPr lang="en-US" sz="4400" dirty="0" smtClean="0">
                <a:latin typeface="Roboto" pitchFamily="2" charset="0"/>
                <a:ea typeface="Roboto" pitchFamily="2" charset="0"/>
              </a:rPr>
              <a:t> </a:t>
            </a:r>
            <a:r>
              <a:rPr lang="en-US" sz="4400" dirty="0" err="1" smtClean="0">
                <a:latin typeface="Roboto" pitchFamily="2" charset="0"/>
                <a:ea typeface="Roboto" pitchFamily="2" charset="0"/>
              </a:rPr>
              <a:t>gro</a:t>
            </a:r>
            <a:r>
              <a:rPr lang="de-DE" sz="4400" dirty="0" err="1" smtClean="0">
                <a:latin typeface="Roboto" pitchFamily="2" charset="0"/>
                <a:ea typeface="Roboto" pitchFamily="2" charset="0"/>
              </a:rPr>
              <a:t>ße</a:t>
            </a:r>
            <a:r>
              <a:rPr lang="de-DE" sz="4400" dirty="0" smtClean="0">
                <a:latin typeface="Roboto" pitchFamily="2" charset="0"/>
                <a:ea typeface="Roboto" pitchFamily="2" charset="0"/>
              </a:rPr>
              <a:t> Klassen</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a:t>
            </a:r>
            <a:r>
              <a:rPr lang="de-DE" sz="4400" dirty="0" smtClean="0">
                <a:solidFill>
                  <a:srgbClr val="FF00FF"/>
                </a:solidFill>
                <a:latin typeface="Roboto" pitchFamily="2" charset="0"/>
                <a:ea typeface="Roboto" pitchFamily="2" charset="0"/>
              </a:rPr>
              <a:t>Bytearray</a:t>
            </a:r>
            <a:r>
              <a:rPr lang="de-DE" sz="4400" dirty="0" smtClean="0">
                <a:solidFill>
                  <a:schemeClr val="tx1">
                    <a:lumMod val="50000"/>
                    <a:lumOff val="50000"/>
                  </a:schemeClr>
                </a:solidFill>
                <a:latin typeface="Roboto" pitchFamily="2" charset="0"/>
                <a:ea typeface="Roboto" pitchFamily="2" charset="0"/>
              </a:rPr>
              <a:t> rum.</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a:t>
            </a:r>
            <a:r>
              <a:rPr lang="de-DE" sz="4400" dirty="0" smtClean="0">
                <a:solidFill>
                  <a:srgbClr val="FF00FF"/>
                </a:solidFill>
                <a:latin typeface="Roboto" pitchFamily="2" charset="0"/>
                <a:ea typeface="Roboto" pitchFamily="2" charset="0"/>
              </a:rPr>
              <a:t>wird</a:t>
            </a:r>
            <a:r>
              <a:rPr lang="de-DE" sz="4400" dirty="0" smtClean="0">
                <a:solidFill>
                  <a:schemeClr val="tx1">
                    <a:lumMod val="50000"/>
                    <a:lumOff val="50000"/>
                  </a:schemeClr>
                </a:solidFill>
                <a:latin typeface="Roboto" pitchFamily="2" charset="0"/>
                <a:ea typeface="Roboto" pitchFamily="2" charset="0"/>
              </a:rPr>
              <a:t> dann </a:t>
            </a:r>
            <a:r>
              <a:rPr lang="de-DE" sz="4400" dirty="0" smtClean="0">
                <a:solidFill>
                  <a:srgbClr val="FF00FF"/>
                </a:solidFill>
                <a:latin typeface="Roboto" pitchFamily="2" charset="0"/>
                <a:ea typeface="Roboto" pitchFamily="2" charset="0"/>
              </a:rPr>
              <a:t>von allen bearbeitet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wird dann von allen bearbeitet. </a:t>
            </a:r>
            <a:r>
              <a:rPr lang="de-DE" sz="4400" dirty="0" smtClean="0">
                <a:solidFill>
                  <a:srgbClr val="FF7400"/>
                </a:solidFill>
                <a:latin typeface="Roboto" pitchFamily="2" charset="0"/>
                <a:ea typeface="Roboto" pitchFamily="2" charset="0"/>
              </a:rPr>
              <a:t>Das ist schon ziemlich kompliziert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hannes Hofmeister\Desktop\2763766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a:t>
            </a:r>
            <a:br>
              <a:rPr lang="de-DE" dirty="0" smtClean="0"/>
            </a:br>
            <a:r>
              <a:rPr lang="de-DE" dirty="0" smtClean="0"/>
              <a:t>sind </a:t>
            </a:r>
            <a:r>
              <a:rPr lang="de-DE" dirty="0" smtClean="0">
                <a:solidFill>
                  <a:srgbClr val="FF00FF"/>
                </a:solidFill>
              </a:rPr>
              <a:t>keine</a:t>
            </a:r>
            <a:r>
              <a:rPr lang="de-DE" dirty="0" smtClean="0"/>
              <a:t> ByteArrays</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xmlns="" val="3406340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xmlns="" val="18427045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xmlns="" val="17838853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xmlns="" val="32258363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0" b="100000" l="11914" r="86719"/>
                    </a14:imgEffect>
                  </a14:imgLayer>
                </a14:imgProps>
              </a:ext>
              <a:ext uri="{28A0092B-C50C-407E-A947-70E740481C1C}">
                <a14:useLocalDpi xmlns:a14="http://schemas.microsoft.com/office/drawing/2010/main" xmlns=""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3"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annes Hofmeister\Desktop\demeter-sortiment.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47</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xmlns="" val="12296958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Relationen</a:t>
            </a:r>
            <a:r>
              <a:rPr lang="de-DE" dirty="0" smtClean="0"/>
              <a:t/>
            </a:r>
            <a:br>
              <a:rPr lang="de-DE" dirty="0" smtClean="0"/>
            </a:br>
            <a:r>
              <a:rPr lang="de-DE" dirty="0"/>
              <a:t/>
            </a:r>
            <a:br>
              <a:rPr lang="de-DE" dirty="0"/>
            </a:br>
            <a:r>
              <a:rPr lang="de-DE" dirty="0" smtClean="0">
                <a:solidFill>
                  <a:srgbClr val="FF7400"/>
                </a:solidFill>
              </a:rPr>
              <a:t>Dokumente</a:t>
            </a:r>
            <a:endParaRPr lang="de-DE" dirty="0">
              <a:solidFill>
                <a:srgbClr val="FF7400"/>
              </a:solidFill>
            </a:endParaRPr>
          </a:p>
        </p:txBody>
      </p:sp>
    </p:spTree>
    <p:extLst>
      <p:ext uri="{BB962C8B-B14F-4D97-AF65-F5344CB8AC3E}">
        <p14:creationId xmlns:p14="http://schemas.microsoft.com/office/powerpoint/2010/main" xmlns="" val="12296958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xmlns="" val="2299212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“You can call it beautiful code when the code also makes it look like the </a:t>
            </a:r>
            <a:r>
              <a:rPr lang="en-US" sz="4400" dirty="0" smtClean="0">
                <a:solidFill>
                  <a:srgbClr val="FF00FF"/>
                </a:solidFill>
                <a:latin typeface="Roboto" pitchFamily="2" charset="0"/>
                <a:ea typeface="Roboto" pitchFamily="2" charset="0"/>
              </a:rPr>
              <a:t>language</a:t>
            </a:r>
            <a:r>
              <a:rPr lang="en-US" sz="4400" dirty="0" smtClean="0">
                <a:solidFill>
                  <a:schemeClr val="tx1">
                    <a:lumMod val="50000"/>
                    <a:lumOff val="50000"/>
                  </a:schemeClr>
                </a:solidFill>
                <a:latin typeface="Roboto" pitchFamily="2" charset="0"/>
                <a:ea typeface="Roboto" pitchFamily="2" charset="0"/>
              </a:rPr>
              <a:t> was </a:t>
            </a:r>
            <a:r>
              <a:rPr lang="en-US" sz="4400" dirty="0" smtClean="0">
                <a:latin typeface="Roboto" pitchFamily="2" charset="0"/>
                <a:ea typeface="Roboto" pitchFamily="2" charset="0"/>
              </a:rPr>
              <a:t>made for the problem</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Ward </a:t>
            </a:r>
            <a:r>
              <a:rPr lang="en-US" sz="4400" dirty="0" err="1" smtClean="0">
                <a:solidFill>
                  <a:schemeClr val="tx1">
                    <a:lumMod val="75000"/>
                    <a:lumOff val="25000"/>
                  </a:schemeClr>
                </a:solidFill>
                <a:ea typeface="Roboto" pitchFamily="2" charset="0"/>
              </a:rPr>
              <a:t>cunningham</a:t>
            </a:r>
            <a:r>
              <a:rPr lang="en-US" sz="44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900" dirty="0" smtClean="0">
                <a:latin typeface="Consolas" pitchFamily="49" charset="0"/>
                <a:ea typeface="Roboto" pitchFamily="2" charset="0"/>
                <a:cs typeface="Consolas" pitchFamily="49" charset="0"/>
              </a:rPr>
              <a:t>public class </a:t>
            </a:r>
            <a:r>
              <a:rPr lang="en-US" sz="3200" b="1" dirty="0" err="1" smtClean="0">
                <a:solidFill>
                  <a:srgbClr val="FF00FF"/>
                </a:solidFill>
                <a:latin typeface="Consolas" pitchFamily="49" charset="0"/>
                <a:ea typeface="Roboto" pitchFamily="2" charset="0"/>
                <a:cs typeface="Consolas" pitchFamily="49" charset="0"/>
              </a:rPr>
              <a:t>Quicksort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public static int</a:t>
            </a:r>
            <a:r>
              <a:rPr lang="en-US" sz="900" dirty="0" smtClean="0">
                <a:solidFill>
                  <a:schemeClr val="bg1"/>
                </a:solidFill>
                <a:latin typeface="Consolas" pitchFamily="49" charset="0"/>
                <a:ea typeface="Roboto" pitchFamily="2" charset="0"/>
                <a:cs typeface="Consolas" pitchFamily="49" charset="0"/>
              </a:rPr>
              <a:t>[] 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array)</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int[] a = new int[</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array.CopyTo</a:t>
            </a:r>
            <a:r>
              <a:rPr lang="en-US" sz="900" dirty="0" smtClean="0">
                <a:solidFill>
                  <a:schemeClr val="bg1"/>
                </a:solidFill>
                <a:latin typeface="Consolas" pitchFamily="49" charset="0"/>
                <a:ea typeface="Roboto" pitchFamily="2" charset="0"/>
                <a:cs typeface="Consolas" pitchFamily="49" charset="0"/>
              </a:rPr>
              <a:t>(a, 0);</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Sort(0, </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 - 1, ref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return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links,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(links &gt;=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int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Divide(links,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Sort(links,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private static int </a:t>
            </a:r>
            <a:r>
              <a:rPr lang="en-US" sz="900" dirty="0" smtClean="0">
                <a:solidFill>
                  <a:schemeClr val="bg1"/>
                </a:solidFill>
                <a:latin typeface="Consolas" pitchFamily="49" charset="0"/>
                <a:ea typeface="Roboto" pitchFamily="2" charset="0"/>
                <a:cs typeface="Consolas" pitchFamily="49" charset="0"/>
              </a:rPr>
              <a:t>Divide(int left, int right, ref int[]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 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 right - 1;</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pivot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do</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pivot &amp;&amp;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right)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pivot &amp;&amp;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left)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continue</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pivot)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Swap(</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left,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z = data[left];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data[left]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data[right] = z;</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endParaRPr lang="en-US" sz="900"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800" b="1" dirty="0" smtClean="0">
                <a:latin typeface="Consolas" pitchFamily="49" charset="0"/>
                <a:ea typeface="Roboto" pitchFamily="2" charset="0"/>
                <a:cs typeface="Consolas" pitchFamily="49" charset="0"/>
              </a:rPr>
              <a:t>let </a:t>
            </a:r>
            <a:r>
              <a:rPr lang="en-US" sz="1800" b="1" dirty="0" err="1" smtClean="0">
                <a:latin typeface="Consolas" pitchFamily="49" charset="0"/>
                <a:ea typeface="Roboto" pitchFamily="2" charset="0"/>
                <a:cs typeface="Consolas" pitchFamily="49" charset="0"/>
              </a:rPr>
              <a:t>rec</a:t>
            </a:r>
            <a:r>
              <a:rPr lang="en-US" sz="1800" b="1" dirty="0" smtClean="0">
                <a:latin typeface="Consolas" pitchFamily="49" charset="0"/>
                <a:ea typeface="Roboto" pitchFamily="2" charset="0"/>
                <a:cs typeface="Consolas" pitchFamily="49" charset="0"/>
              </a:rPr>
              <a:t> </a:t>
            </a:r>
            <a:r>
              <a:rPr lang="en-US" sz="3200" b="1" dirty="0" err="1" smtClean="0">
                <a:solidFill>
                  <a:srgbClr val="FF00FF"/>
                </a:solidFill>
                <a:latin typeface="Consolas" pitchFamily="49" charset="0"/>
                <a:ea typeface="Roboto" pitchFamily="2" charset="0"/>
                <a:cs typeface="Consolas" pitchFamily="49" charset="0"/>
              </a:rPr>
              <a:t>quicksort</a:t>
            </a:r>
            <a:r>
              <a:rPr lang="en-US" sz="3200" b="1" dirty="0" smtClean="0">
                <a:solidFill>
                  <a:schemeClr val="bg1"/>
                </a:solidFill>
                <a:latin typeface="Consolas" pitchFamily="49" charset="0"/>
                <a:ea typeface="Roboto" pitchFamily="2" charset="0"/>
                <a:cs typeface="Consolas" pitchFamily="49" charset="0"/>
              </a:rPr>
              <a:t> </a:t>
            </a:r>
            <a:r>
              <a:rPr lang="en-US" sz="1800" b="1" dirty="0" smtClean="0">
                <a:solidFill>
                  <a:schemeClr val="bg1"/>
                </a:solidFill>
                <a:latin typeface="Consolas" pitchFamily="49" charset="0"/>
                <a:ea typeface="Roboto" pitchFamily="2" charset="0"/>
                <a:cs typeface="Consolas" pitchFamily="49" charset="0"/>
              </a:rPr>
              <a:t>(</a:t>
            </a:r>
            <a:r>
              <a:rPr lang="en-US" sz="1800" b="1" dirty="0" err="1" smtClean="0">
                <a:solidFill>
                  <a:schemeClr val="bg1"/>
                </a:solidFill>
                <a:latin typeface="Consolas" pitchFamily="49" charset="0"/>
                <a:ea typeface="Roboto" pitchFamily="2" charset="0"/>
                <a:cs typeface="Consolas" pitchFamily="49" charset="0"/>
              </a:rPr>
              <a:t>list:int</a:t>
            </a:r>
            <a:r>
              <a:rPr lang="en-US" sz="1800" b="1" dirty="0" smtClean="0">
                <a:solidFill>
                  <a:schemeClr val="bg1"/>
                </a:solidFill>
                <a:latin typeface="Consolas" pitchFamily="49" charset="0"/>
                <a:ea typeface="Roboto" pitchFamily="2" charset="0"/>
                <a:cs typeface="Consolas" pitchFamily="49" charset="0"/>
              </a:rPr>
              <a:t> list) =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match</a:t>
            </a:r>
            <a:r>
              <a:rPr lang="en-US" sz="1800" b="1" dirty="0" smtClean="0">
                <a:solidFill>
                  <a:schemeClr val="bg1"/>
                </a:solidFill>
                <a:latin typeface="Consolas" pitchFamily="49" charset="0"/>
                <a:ea typeface="Roboto" pitchFamily="2" charset="0"/>
                <a:cs typeface="Consolas" pitchFamily="49" charset="0"/>
              </a:rPr>
              <a:t> list </a:t>
            </a:r>
            <a:r>
              <a:rPr lang="en-US" sz="1800" b="1" dirty="0" smtClean="0">
                <a:latin typeface="Consolas" pitchFamily="49" charset="0"/>
                <a:ea typeface="Roboto" pitchFamily="2" charset="0"/>
                <a:cs typeface="Consolas" pitchFamily="49" charset="0"/>
              </a:rPr>
              <a:t>with</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head::tail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let </a:t>
            </a:r>
            <a:r>
              <a:rPr lang="en-US" sz="1800" b="1" dirty="0" err="1" smtClean="0">
                <a:solidFill>
                  <a:schemeClr val="bg1"/>
                </a:solidFill>
                <a:latin typeface="Consolas" pitchFamily="49" charset="0"/>
                <a:ea typeface="Roboto" pitchFamily="2" charset="0"/>
                <a:cs typeface="Consolas" pitchFamily="49" charset="0"/>
              </a:rPr>
              <a:t>smaller,larger</a:t>
            </a:r>
            <a:r>
              <a:rPr lang="en-US" sz="1800" b="1" dirty="0" smtClean="0">
                <a:solidFill>
                  <a:schemeClr val="bg1"/>
                </a:solidFill>
                <a:latin typeface="Consolas" pitchFamily="49" charset="0"/>
                <a:ea typeface="Roboto" pitchFamily="2" charset="0"/>
                <a:cs typeface="Consolas" pitchFamily="49" charset="0"/>
              </a:rPr>
              <a:t> = </a:t>
            </a:r>
            <a:r>
              <a:rPr lang="en-US" sz="1800" b="1" dirty="0" err="1" smtClean="0">
                <a:solidFill>
                  <a:schemeClr val="bg1"/>
                </a:solidFill>
                <a:latin typeface="Consolas" pitchFamily="49" charset="0"/>
                <a:ea typeface="Roboto" pitchFamily="2" charset="0"/>
                <a:cs typeface="Consolas" pitchFamily="49" charset="0"/>
              </a:rPr>
              <a:t>List.partition</a:t>
            </a: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fun</a:t>
            </a:r>
            <a:r>
              <a:rPr lang="en-US" sz="1800" b="1" dirty="0" smtClean="0">
                <a:solidFill>
                  <a:schemeClr val="bg1"/>
                </a:solidFill>
                <a:latin typeface="Consolas" pitchFamily="49" charset="0"/>
                <a:ea typeface="Roboto" pitchFamily="2" charset="0"/>
                <a:cs typeface="Consolas" pitchFamily="49" charset="0"/>
              </a:rPr>
              <a:t> y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y &lt;= head) tail</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smaller @ [head] @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larger</a:t>
            </a:r>
            <a:endParaRPr lang="en-US" sz="18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“Clean code reads like well-written </a:t>
            </a:r>
            <a:r>
              <a:rPr lang="en-US" sz="4400" dirty="0" smtClean="0">
                <a:solidFill>
                  <a:srgbClr val="FF00FF"/>
                </a:solidFill>
                <a:latin typeface="Roboto" pitchFamily="2" charset="0"/>
                <a:ea typeface="Roboto" pitchFamily="2" charset="0"/>
              </a:rPr>
              <a:t>prose</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Grady </a:t>
            </a:r>
            <a:r>
              <a:rPr lang="en-US" sz="4400" dirty="0" err="1" smtClean="0">
                <a:solidFill>
                  <a:schemeClr val="tx1">
                    <a:lumMod val="75000"/>
                    <a:lumOff val="25000"/>
                  </a:schemeClr>
                </a:solidFill>
                <a:ea typeface="Roboto" pitchFamily="2" charset="0"/>
              </a:rPr>
              <a:t>Booch</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xmlns="" val="13880895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xmlns="" val="19807464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xmlns="" val="36880197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36135689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42001634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xmlns="" val="14098579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Bildschirmpräsentation (4:3)</PresentationFormat>
  <Paragraphs>452</Paragraphs>
  <Slides>142</Slides>
  <Notes>3</Notes>
  <HiddenSlides>0</HiddenSlides>
  <MMClips>0</MMClips>
  <ScaleCrop>false</ScaleCrop>
  <HeadingPairs>
    <vt:vector size="4" baseType="variant">
      <vt:variant>
        <vt:lpstr>Design</vt:lpstr>
      </vt:variant>
      <vt:variant>
        <vt:i4>1</vt:i4>
      </vt:variant>
      <vt:variant>
        <vt:lpstr>Folientitel</vt:lpstr>
      </vt:variant>
      <vt:variant>
        <vt:i4>142</vt:i4>
      </vt:variant>
    </vt:vector>
  </HeadingPairs>
  <TitlesOfParts>
    <vt:vector size="143" baseType="lpstr">
      <vt:lpstr>Larissa-Design</vt:lpstr>
      <vt:lpstr>"Always code as if the guy who ends up maintaining your code will be a violent psychopath who knows where you live."    John woods.</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Folie 41</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49</vt:lpstr>
      <vt:lpstr>Folie 50</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69</vt:lpstr>
      <vt:lpstr>Diese klasse ist schwer zu testen.</vt:lpstr>
      <vt:lpstr>Folie 71</vt:lpstr>
      <vt:lpstr>Das gleiche sagen</vt:lpstr>
      <vt:lpstr>Folie 73</vt:lpstr>
      <vt:lpstr>Folie 74</vt:lpstr>
      <vt:lpstr>IM PARADIGMA BLEIBEN</vt:lpstr>
      <vt:lpstr>Objekte  Funktionen</vt:lpstr>
      <vt:lpstr>Relationen  Dokumente</vt:lpstr>
      <vt:lpstr>Sprachen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“You can call it beautiful code when the code also makes it look like the language was made for the problem” Ward cunningham.</vt:lpstr>
      <vt:lpstr>public class Quicksort {     public static int[] Sort(int[] array)     {         int[] a = new int[array.Length];         array.CopyTo(a, 0);         Sort(0, array.Length - 1, ref a);         return a;     }      private static void Sort(int links, int rechts, ref int[] daten)     {         if (links &gt;= rechts) return;         int teiler = Divide(links, rechts, ref daten);         Sort(links, teiler - 1, ref daten);         Sort(teiler + 1, rechts, ref daten);     }      private static int Divide(int left, int right, ref int[] data)     {         int leftpos = left;         int rightpos = right - 1;         int pivot = data[right];           do {                          while (data[leftpos] &lt;= pivot &amp;&amp; leftpos &lt; right) leftpos++;             while (data[rightpos] &gt;= pivot &amp;&amp; rightpos &gt; left) rightpos--;             if (leftpos &gt;= rightpos) continue;             Swap(leftpos, rightpos, ref data);          } while (leftpos &lt; rightpos);                  if (data[leftpos] &gt; pivot) {             Swap(leftpos, right, ref data);         }         return leftpos;      }      private static void Swap(int left, int right, ref int[] data)     {         int z = data[left];         data[left] = data[right];         data[right] = z;     } }</vt:lpstr>
      <vt:lpstr>let rec quicksort (list:int list) =      match list with     | [] -&gt; []     | head::tail -&gt;          let smaller,larger = List.partition (fun y -&gt; y &lt;= head) tail         quicksort smaller @ [head] @ quicksort larger</vt:lpstr>
      <vt:lpstr>“Clean code reads like well-written prose”  Grady Booch</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93</vt:lpstr>
      <vt:lpstr>Folie 94</vt:lpstr>
      <vt:lpstr>Abstraktion</vt:lpstr>
      <vt:lpstr>for int i=0; GetCustomer</vt:lpstr>
      <vt:lpstr>Exceptionell,</vt:lpstr>
      <vt:lpstr>Folie 98</vt:lpstr>
      <vt:lpstr>Complaints</vt:lpstr>
      <vt:lpstr>Apologies</vt:lpstr>
      <vt:lpstr>Binäre Abhängigkeit</vt:lpstr>
      <vt:lpstr>Folie 102</vt:lpstr>
      <vt:lpstr>Folie 103</vt:lpstr>
      <vt:lpstr>Imports Parameter Binäre Bäume </vt:lpstr>
      <vt:lpstr>Entwurfsmuster</vt:lpstr>
      <vt:lpstr>https://twitter.com/#!/jmrtn  http://jmrtn.com/notes/2012/02/17/design-patterns.html</vt:lpstr>
      <vt:lpstr>Folie 107</vt:lpstr>
      <vt:lpstr>DomänenBEZUG</vt:lpstr>
      <vt:lpstr>War stories</vt:lpstr>
      <vt:lpstr>“Also ich hab da so ne Software”</vt:lpstr>
      <vt:lpstr>“Also ich hab da so ne Software, die bearbeitet so Bilder.”</vt:lpstr>
      <vt:lpstr>“Also ich hab da so ne Software, die bearbeitet so Bilder. Aber ich hab da so zwei viel zu große Klassen.”</vt:lpstr>
      <vt:lpstr>“Also ich hab da so ne Software, die bearbeitet so Bilder. Aber ich hab da viel zu große Klassen. Und ich reiche da so ein Bytearray rum.”</vt:lpstr>
      <vt:lpstr>“Also ich hab da so ne Software, die bearbeitet so Bilder. Aber ich hab da viel zu große Klassen. Und ich reiche da so ein Bytearray rum. Und das wird dann von allen bearbeitet.”</vt:lpstr>
      <vt:lpstr>“Also ich hab da so ne Software, die bearbeitet so Bilder. Aber ich hab da viel zu große Klassen. Und ich reiche da so ein Bytearray rum. Und das wird dann von allen bearbeitet. Das ist schon ziemlich kompliziert…”</vt:lpstr>
      <vt:lpstr>Folie 116</vt:lpstr>
      <vt:lpstr>Folie 117</vt:lpstr>
      <vt:lpstr>Bilder  sind keine ByteArrays</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126</vt:lpstr>
      <vt:lpstr>Running</vt:lpstr>
      <vt:lpstr>Running</vt:lpstr>
      <vt:lpstr>Changing</vt:lpstr>
      <vt:lpstr>Folie 130</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141</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367</cp:revision>
  <dcterms:created xsi:type="dcterms:W3CDTF">2012-05-02T19:59:02Z</dcterms:created>
  <dcterms:modified xsi:type="dcterms:W3CDTF">2012-10-01T14:23:33Z</dcterms:modified>
</cp:coreProperties>
</file>